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8" r:id="rId3"/>
    <p:sldId id="269" r:id="rId4"/>
    <p:sldId id="281" r:id="rId5"/>
    <p:sldId id="263" r:id="rId6"/>
    <p:sldId id="265" r:id="rId7"/>
    <p:sldId id="266" r:id="rId8"/>
    <p:sldId id="272" r:id="rId9"/>
    <p:sldId id="282" r:id="rId10"/>
    <p:sldId id="280" r:id="rId11"/>
    <p:sldId id="271" r:id="rId12"/>
    <p:sldId id="274" r:id="rId13"/>
    <p:sldId id="283" r:id="rId14"/>
    <p:sldId id="277" r:id="rId15"/>
    <p:sldId id="275" r:id="rId16"/>
    <p:sldId id="278" r:id="rId17"/>
    <p:sldId id="279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81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72"/>
            <p14:sldId id="282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  <p14:sldId id="283"/>
            <p14:sldId id="277"/>
          </p14:sldIdLst>
        </p14:section>
        <p14:section name="Returns &amp; Episodes" id="{2EADBA49-335F-48C6-BD04-EA996B2F424A}">
          <p14:sldIdLst>
            <p14:sldId id="275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80.png"/><Relationship Id="rId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101850"/>
            <a:ext cx="5489575" cy="414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2A19CF-DFF4-E9F7-648D-686C485D0012}"/>
                  </a:ext>
                </a:extLst>
              </p:cNvPr>
              <p:cNvSpPr/>
              <p:nvPr/>
            </p:nvSpPr>
            <p:spPr>
              <a:xfrm>
                <a:off x="0" y="2971800"/>
                <a:ext cx="121920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{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2A19CF-DFF4-E9F7-648D-686C485D0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121920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25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AFCDC-EE60-95F9-74D3-891E26CD4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22" y="689067"/>
            <a:ext cx="12307907" cy="4765407"/>
          </a:xfrm>
        </p:spPr>
        <p:txBody>
          <a:bodyPr/>
          <a:lstStyle/>
          <a:p>
            <a:r>
              <a:rPr lang="en-GB" dirty="0"/>
              <a:t>EXPLAIN</a:t>
            </a:r>
          </a:p>
          <a:p>
            <a:endParaRPr lang="en-GB" dirty="0"/>
          </a:p>
          <a:p>
            <a:r>
              <a:rPr lang="en-GB" dirty="0"/>
              <a:t>Rewards are NOT the same as returns.</a:t>
            </a:r>
          </a:p>
          <a:p>
            <a:endParaRPr lang="en-GB" dirty="0"/>
          </a:p>
          <a:p>
            <a:r>
              <a:rPr lang="en-GB" dirty="0"/>
              <a:t>The return of a state is the expected return (the value of the state).</a:t>
            </a:r>
          </a:p>
          <a:p>
            <a:endParaRPr lang="en-GB" dirty="0"/>
          </a:p>
          <a:p>
            <a:r>
              <a:rPr lang="en-GB" dirty="0"/>
              <a:t>Rewards say what you want (sit for a treat)</a:t>
            </a:r>
          </a:p>
          <a:p>
            <a:r>
              <a:rPr lang="en-GB" dirty="0"/>
              <a:t>Returns are the Value of a state (if told to lie down (reward), sitting will</a:t>
            </a:r>
          </a:p>
          <a:p>
            <a:r>
              <a:rPr lang="en-GB" dirty="0"/>
              <a:t>	have a higher value (return) than standing (next state gets reward)</a:t>
            </a:r>
          </a:p>
        </p:txBody>
      </p:sp>
    </p:spTree>
    <p:extLst>
      <p:ext uri="{BB962C8B-B14F-4D97-AF65-F5344CB8AC3E}">
        <p14:creationId xmlns:p14="http://schemas.microsoft.com/office/powerpoint/2010/main" val="205926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2905760"/>
                <a:ext cx="12192000" cy="2316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…= </m:t>
                      </m:r>
                      <m:nary>
                        <m:naryPr>
                          <m:chr m:val="∑"/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5760"/>
                <a:ext cx="12192000" cy="23164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101850"/>
            <a:ext cx="1622425" cy="414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dirty="0"/>
              <a:t>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9F1830-D0CF-0F9B-31A2-EB50FEEC1CAC}"/>
                  </a:ext>
                </a:extLst>
              </p:cNvPr>
              <p:cNvSpPr/>
              <p:nvPr/>
            </p:nvSpPr>
            <p:spPr>
              <a:xfrm>
                <a:off x="822960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9F1830-D0CF-0F9B-31A2-EB50FEEC1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3017520"/>
                <a:ext cx="782320" cy="518160"/>
              </a:xfrm>
              <a:prstGeom prst="rect">
                <a:avLst/>
              </a:prstGeom>
              <a:blipFill>
                <a:blip r:embed="rId3"/>
                <a:stretch>
                  <a:fillRect l="-46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374032-8A59-0AE1-560C-B2F44255594F}"/>
                  </a:ext>
                </a:extLst>
              </p:cNvPr>
              <p:cNvSpPr/>
              <p:nvPr/>
            </p:nvSpPr>
            <p:spPr>
              <a:xfrm>
                <a:off x="1704668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374032-8A59-0AE1-560C-B2F442555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68" y="3017520"/>
                <a:ext cx="782320" cy="518160"/>
              </a:xfrm>
              <a:prstGeom prst="rect">
                <a:avLst/>
              </a:prstGeom>
              <a:blipFill>
                <a:blip r:embed="rId4"/>
                <a:stretch>
                  <a:fillRect l="-53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FFFAA3-ADFB-0025-007A-8CF3B6357F6F}"/>
                  </a:ext>
                </a:extLst>
              </p:cNvPr>
              <p:cNvSpPr/>
              <p:nvPr/>
            </p:nvSpPr>
            <p:spPr>
              <a:xfrm>
                <a:off x="2608908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FFFAA3-ADFB-0025-007A-8CF3B635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08" y="3017520"/>
                <a:ext cx="782320" cy="518160"/>
              </a:xfrm>
              <a:prstGeom prst="rect">
                <a:avLst/>
              </a:prstGeom>
              <a:blipFill>
                <a:blip r:embed="rId5"/>
                <a:stretch>
                  <a:fillRect l="-46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007FD-F9AB-9269-D120-871D828751D0}"/>
                  </a:ext>
                </a:extLst>
              </p:cNvPr>
              <p:cNvSpPr/>
              <p:nvPr/>
            </p:nvSpPr>
            <p:spPr>
              <a:xfrm>
                <a:off x="3513148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007FD-F9AB-9269-D120-871D82875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3017520"/>
                <a:ext cx="782320" cy="518160"/>
              </a:xfrm>
              <a:prstGeom prst="rect">
                <a:avLst/>
              </a:prstGeom>
              <a:blipFill>
                <a:blip r:embed="rId6"/>
                <a:stretch>
                  <a:fillRect l="-458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EC1471-0CF1-3B94-A76A-ABADC5DB7772}"/>
                  </a:ext>
                </a:extLst>
              </p:cNvPr>
              <p:cNvSpPr/>
              <p:nvPr/>
            </p:nvSpPr>
            <p:spPr>
              <a:xfrm>
                <a:off x="4201816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EC1471-0CF1-3B94-A76A-ABADC5DB7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816" y="3017520"/>
                <a:ext cx="782320" cy="5181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C65687-D2A4-B82C-D072-01A3A32F2E18}"/>
                  </a:ext>
                </a:extLst>
              </p:cNvPr>
              <p:cNvSpPr/>
              <p:nvPr/>
            </p:nvSpPr>
            <p:spPr>
              <a:xfrm>
                <a:off x="0" y="3180080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C65687-D2A4-B82C-D072-01A3A32F2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80080"/>
                <a:ext cx="12192000" cy="1249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2.08333E-6 -0.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5E-6 -0.25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-0.25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25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8773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41" y="2619467"/>
            <a:ext cx="8563933" cy="415498"/>
          </a:xfrm>
        </p:spPr>
        <p:txBody>
          <a:bodyPr/>
          <a:lstStyle/>
          <a:p>
            <a:r>
              <a:rPr lang="en-GB" dirty="0"/>
              <a:t>Talk about training dogs (go into great detail here)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2ED654-0122-A806-3579-2A46634EB252}"/>
              </a:ext>
            </a:extLst>
          </p:cNvPr>
          <p:cNvSpPr txBox="1">
            <a:spLocks/>
          </p:cNvSpPr>
          <p:nvPr/>
        </p:nvSpPr>
        <p:spPr>
          <a:xfrm>
            <a:off x="455841" y="3302062"/>
            <a:ext cx="11143614" cy="3134191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Teach a dog to sit</a:t>
            </a:r>
          </a:p>
          <a:p>
            <a:r>
              <a:rPr lang="en-GB" dirty="0"/>
              <a:t>	- if it sits -&gt; give it a treat | Otherwise no treat</a:t>
            </a:r>
          </a:p>
          <a:p>
            <a:r>
              <a:rPr lang="en-GB" dirty="0"/>
              <a:t>	-&gt; the dog learns that sitting gets it a treat</a:t>
            </a:r>
          </a:p>
          <a:p>
            <a:endParaRPr lang="en-GB" dirty="0"/>
          </a:p>
          <a:p>
            <a:r>
              <a:rPr lang="en-GB" dirty="0"/>
              <a:t>We are going to conceptualises these into a more structured way</a:t>
            </a:r>
          </a:p>
          <a:p>
            <a:r>
              <a:rPr lang="en-GB" dirty="0"/>
              <a:t>Introduce states, actions &amp; rewards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34EA39-EF92-B7A8-2E9C-A4712DBFDFC3}"/>
              </a:ext>
            </a:extLst>
          </p:cNvPr>
          <p:cNvSpPr txBox="1">
            <a:spLocks/>
          </p:cNvSpPr>
          <p:nvPr/>
        </p:nvSpPr>
        <p:spPr>
          <a:xfrm>
            <a:off x="476161" y="485867"/>
            <a:ext cx="9376015" cy="1502976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be real life (liken it to things they already now)</a:t>
            </a:r>
          </a:p>
          <a:p>
            <a:r>
              <a:rPr lang="en-US" dirty="0"/>
              <a:t> - positive reinforcement</a:t>
            </a:r>
          </a:p>
          <a:p>
            <a:r>
              <a:rPr lang="en-US" dirty="0"/>
              <a:t> - positive reinforcement demo (quick)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E8F7-2D2F-A811-A0B6-53D7D5CB6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01" y="6023067"/>
            <a:ext cx="11813797" cy="415498"/>
          </a:xfrm>
        </p:spPr>
        <p:txBody>
          <a:bodyPr/>
          <a:lstStyle/>
          <a:p>
            <a:r>
              <a:rPr lang="en-GB" dirty="0"/>
              <a:t>How do all these things (States, Actions &amp; Rewards) link together?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F42D62-F634-B064-FED3-2048EC6A57D2}"/>
              </a:ext>
            </a:extLst>
          </p:cNvPr>
          <p:cNvSpPr txBox="1">
            <a:spLocks/>
          </p:cNvSpPr>
          <p:nvPr/>
        </p:nvSpPr>
        <p:spPr>
          <a:xfrm>
            <a:off x="53909" y="509062"/>
            <a:ext cx="12084179" cy="3677930"/>
          </a:xfrm>
          <a:prstGeom prst="rect">
            <a:avLst/>
          </a:prstGeom>
        </p:spPr>
        <p:txBody>
          <a:bodyPr wrap="squar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keep abstracting -&gt; introduce Agent &amp; Environment words</a:t>
            </a:r>
          </a:p>
          <a:p>
            <a:r>
              <a:rPr lang="en-US" dirty="0"/>
              <a:t>Give examples (dog is agent, environment is everything else)</a:t>
            </a:r>
          </a:p>
          <a:p>
            <a:endParaRPr lang="en-US" dirty="0"/>
          </a:p>
          <a:p>
            <a:r>
              <a:rPr lang="en-US" dirty="0"/>
              <a:t>Agents interact with the environment.</a:t>
            </a:r>
          </a:p>
          <a:p>
            <a:endParaRPr lang="en-US" dirty="0"/>
          </a:p>
          <a:p>
            <a:r>
              <a:rPr lang="en-US" dirty="0"/>
              <a:t>The agent can be in different states (sitting, standing walking)</a:t>
            </a:r>
          </a:p>
          <a:p>
            <a:r>
              <a:rPr lang="en-US" dirty="0"/>
              <a:t>The agent can take different actions (sit, jump, paw) – in certain states</a:t>
            </a:r>
          </a:p>
        </p:txBody>
      </p:sp>
    </p:spTree>
    <p:extLst>
      <p:ext uri="{BB962C8B-B14F-4D97-AF65-F5344CB8AC3E}">
        <p14:creationId xmlns:p14="http://schemas.microsoft.com/office/powerpoint/2010/main" val="26059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1128097" cy="1790234"/>
          </a:xfrm>
        </p:spPr>
        <p:txBody>
          <a:bodyPr/>
          <a:lstStyle/>
          <a:p>
            <a:r>
              <a:rPr lang="en-GB" dirty="0"/>
              <a:t>Emphasise these things (maybe don’t need to say these things?)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4F268-60C1-A5C4-4680-A56B16B9E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242" y="546827"/>
            <a:ext cx="12243787" cy="5309146"/>
          </a:xfrm>
        </p:spPr>
        <p:txBody>
          <a:bodyPr/>
          <a:lstStyle/>
          <a:p>
            <a:r>
              <a:rPr lang="en-GB" dirty="0"/>
              <a:t>We can do whatever we want with states (abstract idea)</a:t>
            </a:r>
          </a:p>
          <a:p>
            <a:endParaRPr lang="en-GB" dirty="0"/>
          </a:p>
          <a:p>
            <a:r>
              <a:rPr lang="en-GB" dirty="0"/>
              <a:t>In code example – use Grid World (incredibly common example)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grid world -&gt; show different how abstract the idea is.</a:t>
            </a:r>
          </a:p>
          <a:p>
            <a:r>
              <a:rPr lang="en-GB" dirty="0"/>
              <a:t>	</a:t>
            </a:r>
            <a:r>
              <a:rPr lang="en-GB" dirty="0" err="1"/>
              <a:t>ie</a:t>
            </a:r>
            <a:r>
              <a:rPr lang="en-GB" dirty="0"/>
              <a:t>. Can move up, down, left, right (maybe diagonal, maybe edges)</a:t>
            </a:r>
          </a:p>
          <a:p>
            <a:endParaRPr lang="en-GB" dirty="0"/>
          </a:p>
          <a:p>
            <a:r>
              <a:rPr lang="en-GB" dirty="0"/>
              <a:t>Talk about being in a state, choosing an action -&gt; moving to another</a:t>
            </a:r>
          </a:p>
          <a:p>
            <a:r>
              <a:rPr lang="en-GB" dirty="0"/>
              <a:t>	state, getting a reward…. Being in a state</a:t>
            </a:r>
            <a:r>
              <a:rPr lang="en-GB"/>
              <a:t>, choosing an action…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668614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787</TotalTime>
  <Words>508</Words>
  <Application>Microsoft Office PowerPoint</Application>
  <PresentationFormat>Widescreen</PresentationFormat>
  <Paragraphs>92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48</cp:revision>
  <dcterms:created xsi:type="dcterms:W3CDTF">2023-09-07T08:15:46Z</dcterms:created>
  <dcterms:modified xsi:type="dcterms:W3CDTF">2023-09-27T17:23:20Z</dcterms:modified>
</cp:coreProperties>
</file>